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7"/>
  </p:notesMasterIdLst>
  <p:sldIdLst>
    <p:sldId id="256" r:id="rId2"/>
    <p:sldId id="320" r:id="rId3"/>
    <p:sldId id="257" r:id="rId4"/>
    <p:sldId id="258" r:id="rId5"/>
    <p:sldId id="287" r:id="rId6"/>
    <p:sldId id="334" r:id="rId7"/>
    <p:sldId id="259" r:id="rId8"/>
    <p:sldId id="290" r:id="rId9"/>
    <p:sldId id="310" r:id="rId10"/>
    <p:sldId id="326" r:id="rId11"/>
    <p:sldId id="311" r:id="rId12"/>
    <p:sldId id="312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19" r:id="rId26"/>
    <p:sldId id="296" r:id="rId27"/>
    <p:sldId id="316" r:id="rId28"/>
    <p:sldId id="318" r:id="rId29"/>
    <p:sldId id="315" r:id="rId30"/>
    <p:sldId id="351" r:id="rId31"/>
    <p:sldId id="348" r:id="rId32"/>
    <p:sldId id="314" r:id="rId33"/>
    <p:sldId id="347" r:id="rId34"/>
    <p:sldId id="349" r:id="rId35"/>
    <p:sldId id="35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C9621-1404-4E9C-BE15-5130454B318C}" type="datetimeFigureOut">
              <a:rPr lang="pl-PL" smtClean="0"/>
              <a:pPr/>
              <a:t>08.12.2020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62951-7671-4686-B043-9C86BBDB5A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953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419100" y="0"/>
            <a:ext cx="4103688" cy="30781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2227" name="Symbol zastępczy notatek 2"/>
          <p:cNvSpPr>
            <a:spLocks noGrp="1"/>
          </p:cNvSpPr>
          <p:nvPr>
            <p:ph type="body" sz="quarter" idx="1"/>
          </p:nvPr>
        </p:nvSpPr>
        <p:spPr bwMode="auto">
          <a:xfrm>
            <a:off x="457200" y="4014788"/>
            <a:ext cx="5313363" cy="3700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26221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12/8/2020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12/8/2020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12/8/2020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12/8/2020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12/8/2020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12/8/2020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12/8/2020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12/8/2020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12/8/2020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12/8/2020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12/8/2020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F6BCBE8-30B0-4476-8762-9236B142003A}" type="datetimeFigureOut">
              <a:rPr lang="en-US" smtClean="0"/>
              <a:pPr/>
              <a:t>12/8/2020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gif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14282" y="2857496"/>
            <a:ext cx="8215370" cy="11079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CYBERBEZPIECZNI</a:t>
            </a:r>
            <a:endParaRPr lang="pl-PL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Obraz 3" descr="logo_deb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71480"/>
            <a:ext cx="1143008" cy="121444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357290" y="571480"/>
            <a:ext cx="635798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KOMENDA POWIATOWA POLICJI</a:t>
            </a:r>
          </a:p>
          <a:p>
            <a:pPr algn="ctr"/>
            <a:r>
              <a:rPr lang="pl-P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DĘBICY</a:t>
            </a:r>
          </a:p>
          <a:p>
            <a:pPr algn="ctr"/>
            <a:r>
              <a:rPr lang="pl-P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WYDZIAŁ PREWENCJI </a:t>
            </a:r>
          </a:p>
          <a:p>
            <a:pPr algn="ctr"/>
            <a:endParaRPr lang="pl-PL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az 6" descr="136-logotyp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3" y="571480"/>
            <a:ext cx="1143008" cy="121444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z9294168Q,Rozprawa-sadow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pole tekstowe 4"/>
          <p:cNvSpPr txBox="1"/>
          <p:nvPr/>
        </p:nvSpPr>
        <p:spPr>
          <a:xfrm>
            <a:off x="214282" y="571480"/>
            <a:ext cx="5572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FF0000"/>
                </a:solidFill>
              </a:rPr>
              <a:t>CYBERPRZEMOC A </a:t>
            </a:r>
          </a:p>
          <a:p>
            <a:r>
              <a:rPr lang="pl-PL" sz="4800" b="1" dirty="0" smtClean="0">
                <a:solidFill>
                  <a:srgbClr val="FF0000"/>
                </a:solidFill>
              </a:rPr>
              <a:t>PRAWO KARNE</a:t>
            </a:r>
            <a:endParaRPr lang="pl-PL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rostokąt 3"/>
          <p:cNvSpPr>
            <a:spLocks noChangeArrowheads="1"/>
          </p:cNvSpPr>
          <p:nvPr/>
        </p:nvSpPr>
        <p:spPr bwMode="auto">
          <a:xfrm>
            <a:off x="0" y="47625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3200" b="1" dirty="0">
                <a:solidFill>
                  <a:srgbClr val="FF0000"/>
                </a:solidFill>
              </a:rPr>
              <a:t>ODPOWIEDZIALNOŚĆ KARNA</a:t>
            </a:r>
          </a:p>
        </p:txBody>
      </p:sp>
      <p:sp>
        <p:nvSpPr>
          <p:cNvPr id="28675" name="Prostokąt 4"/>
          <p:cNvSpPr>
            <a:spLocks noChangeArrowheads="1"/>
          </p:cNvSpPr>
          <p:nvPr/>
        </p:nvSpPr>
        <p:spPr bwMode="auto">
          <a:xfrm>
            <a:off x="719138" y="1412875"/>
            <a:ext cx="7705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tabLst>
                <a:tab pos="0" algn="l"/>
                <a:tab pos="682625" algn="l"/>
                <a:tab pos="1365250" algn="l"/>
                <a:tab pos="2049463" algn="l"/>
                <a:tab pos="2732088" algn="l"/>
                <a:tab pos="3416300" algn="l"/>
                <a:tab pos="4098925" algn="l"/>
                <a:tab pos="4783138" algn="l"/>
                <a:tab pos="5465763" algn="l"/>
                <a:tab pos="6149975" algn="l"/>
                <a:tab pos="6832600" algn="l"/>
                <a:tab pos="7515225" algn="l"/>
                <a:tab pos="8199438" algn="l"/>
                <a:tab pos="8882063" algn="l"/>
                <a:tab pos="9566275" algn="l"/>
              </a:tabLst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tabLst>
                <a:tab pos="0" algn="l"/>
                <a:tab pos="682625" algn="l"/>
                <a:tab pos="1365250" algn="l"/>
                <a:tab pos="2049463" algn="l"/>
                <a:tab pos="2732088" algn="l"/>
                <a:tab pos="3416300" algn="l"/>
                <a:tab pos="4098925" algn="l"/>
                <a:tab pos="4783138" algn="l"/>
                <a:tab pos="5465763" algn="l"/>
                <a:tab pos="6149975" algn="l"/>
                <a:tab pos="6832600" algn="l"/>
                <a:tab pos="7515225" algn="l"/>
                <a:tab pos="8199438" algn="l"/>
                <a:tab pos="8882063" algn="l"/>
                <a:tab pos="9566275" algn="l"/>
              </a:tabLst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tabLst>
                <a:tab pos="0" algn="l"/>
                <a:tab pos="682625" algn="l"/>
                <a:tab pos="1365250" algn="l"/>
                <a:tab pos="2049463" algn="l"/>
                <a:tab pos="2732088" algn="l"/>
                <a:tab pos="3416300" algn="l"/>
                <a:tab pos="4098925" algn="l"/>
                <a:tab pos="4783138" algn="l"/>
                <a:tab pos="5465763" algn="l"/>
                <a:tab pos="6149975" algn="l"/>
                <a:tab pos="6832600" algn="l"/>
                <a:tab pos="7515225" algn="l"/>
                <a:tab pos="8199438" algn="l"/>
                <a:tab pos="8882063" algn="l"/>
                <a:tab pos="9566275" algn="l"/>
              </a:tabLst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tabLst>
                <a:tab pos="0" algn="l"/>
                <a:tab pos="682625" algn="l"/>
                <a:tab pos="1365250" algn="l"/>
                <a:tab pos="2049463" algn="l"/>
                <a:tab pos="2732088" algn="l"/>
                <a:tab pos="3416300" algn="l"/>
                <a:tab pos="4098925" algn="l"/>
                <a:tab pos="4783138" algn="l"/>
                <a:tab pos="5465763" algn="l"/>
                <a:tab pos="6149975" algn="l"/>
                <a:tab pos="6832600" algn="l"/>
                <a:tab pos="7515225" algn="l"/>
                <a:tab pos="8199438" algn="l"/>
                <a:tab pos="8882063" algn="l"/>
                <a:tab pos="9566275" algn="l"/>
              </a:tabLst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682625" algn="l"/>
                <a:tab pos="1365250" algn="l"/>
                <a:tab pos="2049463" algn="l"/>
                <a:tab pos="2732088" algn="l"/>
                <a:tab pos="3416300" algn="l"/>
                <a:tab pos="4098925" algn="l"/>
                <a:tab pos="4783138" algn="l"/>
                <a:tab pos="5465763" algn="l"/>
                <a:tab pos="6149975" algn="l"/>
                <a:tab pos="6832600" algn="l"/>
                <a:tab pos="7515225" algn="l"/>
                <a:tab pos="8199438" algn="l"/>
                <a:tab pos="8882063" algn="l"/>
                <a:tab pos="9566275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682625" algn="l"/>
                <a:tab pos="1365250" algn="l"/>
                <a:tab pos="2049463" algn="l"/>
                <a:tab pos="2732088" algn="l"/>
                <a:tab pos="3416300" algn="l"/>
                <a:tab pos="4098925" algn="l"/>
                <a:tab pos="4783138" algn="l"/>
                <a:tab pos="5465763" algn="l"/>
                <a:tab pos="6149975" algn="l"/>
                <a:tab pos="6832600" algn="l"/>
                <a:tab pos="7515225" algn="l"/>
                <a:tab pos="8199438" algn="l"/>
                <a:tab pos="8882063" algn="l"/>
                <a:tab pos="9566275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682625" algn="l"/>
                <a:tab pos="1365250" algn="l"/>
                <a:tab pos="2049463" algn="l"/>
                <a:tab pos="2732088" algn="l"/>
                <a:tab pos="3416300" algn="l"/>
                <a:tab pos="4098925" algn="l"/>
                <a:tab pos="4783138" algn="l"/>
                <a:tab pos="5465763" algn="l"/>
                <a:tab pos="6149975" algn="l"/>
                <a:tab pos="6832600" algn="l"/>
                <a:tab pos="7515225" algn="l"/>
                <a:tab pos="8199438" algn="l"/>
                <a:tab pos="8882063" algn="l"/>
                <a:tab pos="9566275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682625" algn="l"/>
                <a:tab pos="1365250" algn="l"/>
                <a:tab pos="2049463" algn="l"/>
                <a:tab pos="2732088" algn="l"/>
                <a:tab pos="3416300" algn="l"/>
                <a:tab pos="4098925" algn="l"/>
                <a:tab pos="4783138" algn="l"/>
                <a:tab pos="5465763" algn="l"/>
                <a:tab pos="6149975" algn="l"/>
                <a:tab pos="6832600" algn="l"/>
                <a:tab pos="7515225" algn="l"/>
                <a:tab pos="8199438" algn="l"/>
                <a:tab pos="8882063" algn="l"/>
                <a:tab pos="9566275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682625" algn="l"/>
                <a:tab pos="1365250" algn="l"/>
                <a:tab pos="2049463" algn="l"/>
                <a:tab pos="2732088" algn="l"/>
                <a:tab pos="3416300" algn="l"/>
                <a:tab pos="4098925" algn="l"/>
                <a:tab pos="4783138" algn="l"/>
                <a:tab pos="5465763" algn="l"/>
                <a:tab pos="6149975" algn="l"/>
                <a:tab pos="6832600" algn="l"/>
                <a:tab pos="7515225" algn="l"/>
                <a:tab pos="8199438" algn="l"/>
                <a:tab pos="8882063" algn="l"/>
                <a:tab pos="9566275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dirty="0"/>
              <a:t>W dniu 6 czerwca 2011 r. weszła w życie poprawka do ustawy -  Kodeks karny, opublikowana w Dz. U. z 2011 r. Nr 72, poz. 381, uznająca </a:t>
            </a:r>
            <a:r>
              <a:rPr lang="pl-PL" altLang="pl-PL" sz="2800" dirty="0" err="1">
                <a:solidFill>
                  <a:srgbClr val="FF0000"/>
                </a:solidFill>
              </a:rPr>
              <a:t>cyberprzemoc</a:t>
            </a:r>
            <a:r>
              <a:rPr lang="pl-PL" altLang="pl-PL" sz="2800" dirty="0"/>
              <a:t> jak i </a:t>
            </a:r>
            <a:r>
              <a:rPr lang="pl-PL" altLang="pl-PL" sz="2800" dirty="0" err="1">
                <a:solidFill>
                  <a:srgbClr val="FF0000"/>
                </a:solidFill>
              </a:rPr>
              <a:t>stalking</a:t>
            </a:r>
            <a:r>
              <a:rPr lang="pl-PL" altLang="pl-PL" sz="2800" dirty="0"/>
              <a:t> w Polsce za czyn zabroniony. </a:t>
            </a:r>
          </a:p>
        </p:txBody>
      </p:sp>
      <p:pic>
        <p:nvPicPr>
          <p:cNvPr id="5" name="Obraz 4" descr="prawo-karne-slup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3286124"/>
            <a:ext cx="5308856" cy="35718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 txBox="1">
            <a:spLocks/>
          </p:cNvSpPr>
          <p:nvPr/>
        </p:nvSpPr>
        <p:spPr>
          <a:xfrm>
            <a:off x="342900" y="1412875"/>
            <a:ext cx="8405813" cy="4408488"/>
          </a:xfrm>
          <a:prstGeom prst="rect">
            <a:avLst/>
          </a:prstGeom>
        </p:spPr>
        <p:txBody>
          <a:bodyPr lIns="80165" tIns="40083" rIns="80165" bIns="40083" anchor="ctr"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fontAlgn="auto">
              <a:spcAft>
                <a:spcPts val="0"/>
              </a:spcAft>
              <a:buFont typeface="Wingdings"/>
              <a:buNone/>
              <a:tabLst>
                <a:tab pos="0" algn="l"/>
                <a:tab pos="683300" algn="l"/>
                <a:tab pos="1366600" algn="l"/>
                <a:tab pos="2049900" algn="l"/>
                <a:tab pos="2733200" algn="l"/>
                <a:tab pos="3416500" algn="l"/>
                <a:tab pos="4100115" algn="l"/>
                <a:tab pos="4783415" algn="l"/>
                <a:tab pos="5466715" algn="l"/>
                <a:tab pos="6150015" algn="l"/>
                <a:tab pos="6833315" algn="l"/>
                <a:tab pos="7516615" algn="l"/>
                <a:tab pos="8200230" algn="l"/>
                <a:tab pos="8883531" algn="l"/>
                <a:tab pos="9566831" algn="l"/>
              </a:tabLst>
              <a:defRPr/>
            </a:pPr>
            <a:endParaRPr lang="pl-PL" sz="2000" dirty="0" smtClean="0"/>
          </a:p>
          <a:p>
            <a:pPr marL="0" indent="0" algn="ctr" fontAlgn="auto">
              <a:spcAft>
                <a:spcPts val="0"/>
              </a:spcAft>
              <a:buFont typeface="Wingdings"/>
              <a:buNone/>
              <a:tabLst>
                <a:tab pos="0" algn="l"/>
                <a:tab pos="683300" algn="l"/>
                <a:tab pos="1366600" algn="l"/>
                <a:tab pos="2049900" algn="l"/>
                <a:tab pos="2733200" algn="l"/>
                <a:tab pos="3416500" algn="l"/>
                <a:tab pos="4100115" algn="l"/>
                <a:tab pos="4783415" algn="l"/>
                <a:tab pos="5466715" algn="l"/>
                <a:tab pos="6150015" algn="l"/>
                <a:tab pos="6833315" algn="l"/>
                <a:tab pos="7516615" algn="l"/>
                <a:tab pos="8200230" algn="l"/>
                <a:tab pos="8883531" algn="l"/>
                <a:tab pos="9566831" algn="l"/>
              </a:tabLst>
              <a:defRPr/>
            </a:pPr>
            <a:endParaRPr lang="pl-PL" sz="2000" dirty="0" smtClean="0"/>
          </a:p>
          <a:p>
            <a:pPr marL="0" indent="0" algn="ctr" fontAlgn="auto">
              <a:spcAft>
                <a:spcPts val="0"/>
              </a:spcAft>
              <a:buFont typeface="Wingdings"/>
              <a:buNone/>
              <a:tabLst>
                <a:tab pos="0" algn="l"/>
                <a:tab pos="683300" algn="l"/>
                <a:tab pos="1366600" algn="l"/>
                <a:tab pos="2049900" algn="l"/>
                <a:tab pos="2733200" algn="l"/>
                <a:tab pos="3416500" algn="l"/>
                <a:tab pos="4100115" algn="l"/>
                <a:tab pos="4783415" algn="l"/>
                <a:tab pos="5466715" algn="l"/>
                <a:tab pos="6150015" algn="l"/>
                <a:tab pos="6833315" algn="l"/>
                <a:tab pos="7516615" algn="l"/>
                <a:tab pos="8200230" algn="l"/>
                <a:tab pos="8883531" algn="l"/>
                <a:tab pos="9566831" algn="l"/>
              </a:tabLst>
              <a:defRPr/>
            </a:pPr>
            <a:r>
              <a:rPr lang="pl-PL" sz="2000" dirty="0" smtClean="0"/>
              <a:t>Obecnie czyn ten podlega karze na podstawie </a:t>
            </a:r>
            <a:r>
              <a:rPr lang="pl-PL" sz="2000" b="1" u="sng" dirty="0" smtClean="0">
                <a:solidFill>
                  <a:srgbClr val="FF0000"/>
                </a:solidFill>
              </a:rPr>
              <a:t>art. 190a K.K.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tabLst>
                <a:tab pos="0" algn="l"/>
                <a:tab pos="683300" algn="l"/>
                <a:tab pos="1366600" algn="l"/>
                <a:tab pos="2049900" algn="l"/>
                <a:tab pos="2733200" algn="l"/>
                <a:tab pos="3416500" algn="l"/>
                <a:tab pos="4100115" algn="l"/>
                <a:tab pos="4783415" algn="l"/>
                <a:tab pos="5466715" algn="l"/>
                <a:tab pos="6150015" algn="l"/>
                <a:tab pos="6833315" algn="l"/>
                <a:tab pos="7516615" algn="l"/>
                <a:tab pos="8200230" algn="l"/>
                <a:tab pos="8883531" algn="l"/>
                <a:tab pos="9566831" algn="l"/>
              </a:tabLst>
              <a:defRPr/>
            </a:pPr>
            <a:endParaRPr lang="pl-PL" sz="100" dirty="0" smtClean="0"/>
          </a:p>
          <a:p>
            <a:pPr marL="342900" algn="just" fontAlgn="auto">
              <a:spcAft>
                <a:spcPts val="0"/>
              </a:spcAft>
              <a:tabLst>
                <a:tab pos="0" algn="l"/>
                <a:tab pos="683300" algn="l"/>
                <a:tab pos="1366600" algn="l"/>
                <a:tab pos="2049900" algn="l"/>
                <a:tab pos="2733200" algn="l"/>
                <a:tab pos="3416500" algn="l"/>
                <a:tab pos="4100115" algn="l"/>
                <a:tab pos="4783415" algn="l"/>
                <a:tab pos="5466715" algn="l"/>
                <a:tab pos="6150015" algn="l"/>
                <a:tab pos="6833315" algn="l"/>
                <a:tab pos="7516615" algn="l"/>
                <a:tab pos="8200230" algn="l"/>
                <a:tab pos="8883531" algn="l"/>
                <a:tab pos="9566831" algn="l"/>
              </a:tabLst>
              <a:defRPr/>
            </a:pPr>
            <a:r>
              <a:rPr lang="pl-PL" sz="1900" b="1" dirty="0" smtClean="0">
                <a:solidFill>
                  <a:srgbClr val="FF0000"/>
                </a:solidFill>
              </a:rPr>
              <a:t>paragraf 1</a:t>
            </a:r>
            <a:r>
              <a:rPr lang="pl-PL" sz="1900" dirty="0" smtClean="0"/>
              <a:t>: Kto przez uporczywe nękanie innej osoby lub osoby jej najbliższej wzbudza u niej uzasadnione okolicznościami poczucie zagrożenia lub istotnie narusza jej prywatność, podlega karze pozbawienia wolności do lat 3.</a:t>
            </a:r>
          </a:p>
          <a:p>
            <a:pPr marL="342900" algn="just" fontAlgn="auto">
              <a:spcAft>
                <a:spcPts val="0"/>
              </a:spcAft>
              <a:tabLst>
                <a:tab pos="0" algn="l"/>
                <a:tab pos="683300" algn="l"/>
                <a:tab pos="1366600" algn="l"/>
                <a:tab pos="2049900" algn="l"/>
                <a:tab pos="2733200" algn="l"/>
                <a:tab pos="3416500" algn="l"/>
                <a:tab pos="4100115" algn="l"/>
                <a:tab pos="4783415" algn="l"/>
                <a:tab pos="5466715" algn="l"/>
                <a:tab pos="6150015" algn="l"/>
                <a:tab pos="6833315" algn="l"/>
                <a:tab pos="7516615" algn="l"/>
                <a:tab pos="8200230" algn="l"/>
                <a:tab pos="8883531" algn="l"/>
                <a:tab pos="9566831" algn="l"/>
              </a:tabLst>
              <a:defRPr/>
            </a:pPr>
            <a:r>
              <a:rPr lang="pl-PL" sz="1900" b="1" dirty="0" smtClean="0">
                <a:solidFill>
                  <a:srgbClr val="FF0000"/>
                </a:solidFill>
              </a:rPr>
              <a:t>paragraf 2</a:t>
            </a:r>
            <a:r>
              <a:rPr lang="pl-PL" sz="1900" dirty="0" smtClean="0"/>
              <a:t>: Tej samej karze podlega, kto, podszywając się pod inną osobę, wykorzystuje jej wizerunek lub inne jej dane osobowe w celu wyrządzenia jej szkody majątkowej lub osobistej.</a:t>
            </a:r>
          </a:p>
          <a:p>
            <a:pPr marL="342900" algn="just" fontAlgn="auto">
              <a:spcAft>
                <a:spcPts val="0"/>
              </a:spcAft>
              <a:tabLst>
                <a:tab pos="0" algn="l"/>
                <a:tab pos="683300" algn="l"/>
                <a:tab pos="1366600" algn="l"/>
                <a:tab pos="2049900" algn="l"/>
                <a:tab pos="2733200" algn="l"/>
                <a:tab pos="3416500" algn="l"/>
                <a:tab pos="4100115" algn="l"/>
                <a:tab pos="4783415" algn="l"/>
                <a:tab pos="5466715" algn="l"/>
                <a:tab pos="6150015" algn="l"/>
                <a:tab pos="6833315" algn="l"/>
                <a:tab pos="7516615" algn="l"/>
                <a:tab pos="8200230" algn="l"/>
                <a:tab pos="8883531" algn="l"/>
                <a:tab pos="9566831" algn="l"/>
              </a:tabLst>
              <a:defRPr/>
            </a:pPr>
            <a:r>
              <a:rPr lang="pl-PL" sz="1900" b="1" dirty="0" smtClean="0">
                <a:solidFill>
                  <a:srgbClr val="FF0000"/>
                </a:solidFill>
              </a:rPr>
              <a:t>paragraf 3</a:t>
            </a:r>
            <a:r>
              <a:rPr lang="pl-PL" sz="1900" dirty="0" smtClean="0"/>
              <a:t>: Jeżeli następstwem czynu określonego w § 1 lub 2 jest targnięcie się pokrzywdzonego na własne życie, sprawca podlega karze pozbawienia wolności od roku do lat 10.</a:t>
            </a:r>
          </a:p>
          <a:p>
            <a:pPr marL="342900" algn="just" fontAlgn="auto">
              <a:spcAft>
                <a:spcPts val="0"/>
              </a:spcAft>
              <a:tabLst>
                <a:tab pos="0" algn="l"/>
                <a:tab pos="683300" algn="l"/>
                <a:tab pos="1366600" algn="l"/>
                <a:tab pos="2049900" algn="l"/>
                <a:tab pos="2733200" algn="l"/>
                <a:tab pos="3416500" algn="l"/>
                <a:tab pos="4100115" algn="l"/>
                <a:tab pos="4783415" algn="l"/>
                <a:tab pos="5466715" algn="l"/>
                <a:tab pos="6150015" algn="l"/>
                <a:tab pos="6833315" algn="l"/>
                <a:tab pos="7516615" algn="l"/>
                <a:tab pos="8200230" algn="l"/>
                <a:tab pos="8883531" algn="l"/>
                <a:tab pos="9566831" algn="l"/>
              </a:tabLst>
              <a:defRPr/>
            </a:pPr>
            <a:r>
              <a:rPr lang="pl-PL" sz="1900" b="1" dirty="0" smtClean="0">
                <a:solidFill>
                  <a:srgbClr val="FF0000"/>
                </a:solidFill>
              </a:rPr>
              <a:t>paragraf 4</a:t>
            </a:r>
            <a:r>
              <a:rPr lang="pl-PL" sz="1900" dirty="0" smtClean="0"/>
              <a:t>: Ściganie przestępstwa określonego w § 1 lub 2 następuje na wniosek pokrzywdzonego.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tabLst>
                <a:tab pos="0" algn="l"/>
                <a:tab pos="683300" algn="l"/>
                <a:tab pos="1366600" algn="l"/>
                <a:tab pos="2049900" algn="l"/>
                <a:tab pos="2733200" algn="l"/>
                <a:tab pos="3416500" algn="l"/>
                <a:tab pos="4100115" algn="l"/>
                <a:tab pos="4783415" algn="l"/>
                <a:tab pos="5466715" algn="l"/>
                <a:tab pos="6150015" algn="l"/>
                <a:tab pos="6833315" algn="l"/>
                <a:tab pos="7516615" algn="l"/>
                <a:tab pos="8200230" algn="l"/>
                <a:tab pos="8883531" algn="l"/>
                <a:tab pos="9566831" algn="l"/>
              </a:tabLst>
              <a:defRPr/>
            </a:pPr>
            <a:endParaRPr lang="pl-PL" sz="2000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tabLst>
                <a:tab pos="0" algn="l"/>
                <a:tab pos="683300" algn="l"/>
                <a:tab pos="1366600" algn="l"/>
                <a:tab pos="2049900" algn="l"/>
                <a:tab pos="2733200" algn="l"/>
                <a:tab pos="3416500" algn="l"/>
                <a:tab pos="4100115" algn="l"/>
                <a:tab pos="4783415" algn="l"/>
                <a:tab pos="5466715" algn="l"/>
                <a:tab pos="6150015" algn="l"/>
                <a:tab pos="6833315" algn="l"/>
                <a:tab pos="7516615" algn="l"/>
                <a:tab pos="8200230" algn="l"/>
                <a:tab pos="8883531" algn="l"/>
                <a:tab pos="9566831" algn="l"/>
              </a:tabLst>
              <a:defRPr/>
            </a:pPr>
            <a:endParaRPr lang="pl-PL" sz="2000" dirty="0"/>
          </a:p>
        </p:txBody>
      </p:sp>
      <p:sp>
        <p:nvSpPr>
          <p:cNvPr id="29699" name="Prostokąt 4"/>
          <p:cNvSpPr>
            <a:spLocks noChangeArrowheads="1"/>
          </p:cNvSpPr>
          <p:nvPr/>
        </p:nvSpPr>
        <p:spPr bwMode="auto">
          <a:xfrm>
            <a:off x="0" y="47625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ODPOWIEDZIALNOŚĆ KARNA</a:t>
            </a:r>
            <a:endParaRPr lang="pl-PL" altLang="pl-PL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271462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6700" b="1" dirty="0" smtClean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lumOff val="1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uniknąć </a:t>
            </a:r>
            <a:r>
              <a:rPr lang="pl-PL" sz="6700" b="1" dirty="0" err="1" smtClean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lumOff val="1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cyberprzemocy</a:t>
            </a:r>
            <a:r>
              <a:rPr lang="pl-PL" sz="6700" b="1" dirty="0" smtClean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lumOff val="1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l-PL" sz="6700" dirty="0">
              <a:solidFill>
                <a:srgbClr val="FF0000"/>
              </a:solidFill>
              <a:effectLst>
                <a:glow rad="101600">
                  <a:schemeClr val="bg1">
                    <a:lumMod val="85000"/>
                    <a:lumOff val="1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7224" y="357166"/>
            <a:ext cx="7772400" cy="2286016"/>
          </a:xfrm>
        </p:spPr>
        <p:txBody>
          <a:bodyPr/>
          <a:lstStyle/>
          <a:p>
            <a:pPr>
              <a:buNone/>
            </a:pPr>
            <a:r>
              <a:rPr lang="pl-PL" i="1" dirty="0" smtClean="0"/>
              <a:t>     Nigdy nie podawaj w </a:t>
            </a:r>
            <a:r>
              <a:rPr lang="pl-PL" i="1" dirty="0" err="1" smtClean="0"/>
              <a:t>internecie</a:t>
            </a:r>
            <a:r>
              <a:rPr lang="pl-PL" i="1" dirty="0" smtClean="0"/>
              <a:t> swojego prawdziwego imienia i nazwiska. Posługuj się </a:t>
            </a:r>
            <a:r>
              <a:rPr lang="pl-PL" i="1" dirty="0" err="1" smtClean="0"/>
              <a:t>nickiem</a:t>
            </a:r>
            <a:r>
              <a:rPr lang="pl-PL" i="1" dirty="0" smtClean="0"/>
              <a:t>, czyli pseudonimem, internetową ksywką.</a:t>
            </a:r>
            <a:endParaRPr lang="pl-PL" dirty="0"/>
          </a:p>
        </p:txBody>
      </p:sp>
      <p:pic>
        <p:nvPicPr>
          <p:cNvPr id="33794" name="Picture 2" descr="http://www.youthradio.org/files/yr_media/00/00/00/00/30/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000372"/>
            <a:ext cx="52387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7224" y="357166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pl-PL" i="1" dirty="0" smtClean="0"/>
              <a:t>     Nigdy nie podawaj osobom poznanym     w Internecie swojego adresu domowego, numeru telefonu i innych tego typu informacji. Nie możesz mieć pewności, z kim naprawdę rozmawiasz!</a:t>
            </a:r>
            <a:endParaRPr lang="pl-PL" dirty="0"/>
          </a:p>
        </p:txBody>
      </p:sp>
      <p:pic>
        <p:nvPicPr>
          <p:cNvPr id="27650" name="Picture 2" descr="http://m.gmgrd.co.uk/res/101.$plit/C_71_article_1056757_image_list_image_list_item_0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143248"/>
            <a:ext cx="2752725" cy="275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571480"/>
            <a:ext cx="7772400" cy="1714512"/>
          </a:xfrm>
        </p:spPr>
        <p:txBody>
          <a:bodyPr/>
          <a:lstStyle/>
          <a:p>
            <a:pPr>
              <a:buNone/>
            </a:pPr>
            <a:r>
              <a:rPr lang="pl-PL" i="1" dirty="0" smtClean="0"/>
              <a:t>     Nigdy nie wysyłaj nieznajomym swoich zdjęć. Nie wiesz, do kogo naprawdę trafią.</a:t>
            </a:r>
            <a:endParaRPr lang="pl-PL" dirty="0"/>
          </a:p>
        </p:txBody>
      </p:sp>
      <p:pic>
        <p:nvPicPr>
          <p:cNvPr id="32770" name="Picture 2" descr="http://www.sdcdn.com/cms/magazine/43782/474df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357430"/>
            <a:ext cx="5072098" cy="380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642918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pl-PL" i="1" dirty="0" smtClean="0"/>
              <a:t>     Jeżeli wiadomość, którą otrzymałeś, jest wulgarna lub niepokojąca, nie odpowiadaj na nią. Pokaż ją swoim rodzicom lub innej zaufanej osobie dorosłej.</a:t>
            </a:r>
            <a:endParaRPr lang="pl-PL" dirty="0"/>
          </a:p>
        </p:txBody>
      </p:sp>
      <p:pic>
        <p:nvPicPr>
          <p:cNvPr id="4" name="Obraz 3" descr="http://www.ua.edu/features/abcsofeducation/images/main_cyberbully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496"/>
            <a:ext cx="50958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7224" y="285728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pl-PL" i="1" dirty="0" smtClean="0"/>
              <a:t>     Pamiętaj, że nigdy nie możesz mieć pewności, z kim rozmawiasz w Internecie. Ktoś, kto podaje się za Twojego rówieśnika, w rzeczywistości może być dużo starszy i mieć wobec Ciebie złe zamiary.</a:t>
            </a:r>
            <a:endParaRPr lang="pl-PL" dirty="0"/>
          </a:p>
        </p:txBody>
      </p:sp>
      <p:pic>
        <p:nvPicPr>
          <p:cNvPr id="30722" name="Picture 2" descr="http://d.wiadomosci24.pl/g2/c0/05/14/90606_1236596170_8cff_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786058"/>
            <a:ext cx="6572296" cy="3328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57224" y="1071546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i="1" dirty="0" smtClean="0"/>
              <a:t>Szanuj innych użytkowników </a:t>
            </a:r>
            <a:r>
              <a:rPr lang="pl-PL" sz="2800" i="1" dirty="0" err="1" smtClean="0"/>
              <a:t>internetu</a:t>
            </a:r>
            <a:r>
              <a:rPr lang="pl-PL" sz="2800" i="1" dirty="0" smtClean="0"/>
              <a:t>. Traktuj ich tak, jak chcesz, żeby oni traktowali Ciebie.</a:t>
            </a:r>
            <a:endParaRPr lang="pl-PL" sz="2800" dirty="0"/>
          </a:p>
        </p:txBody>
      </p:sp>
      <p:pic>
        <p:nvPicPr>
          <p:cNvPr id="7170" name="Picture 2" descr="http://standupforamerica.files.wordpress.com/2009/05/respect-boo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643182"/>
            <a:ext cx="4762500" cy="317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1071570"/>
          </a:xfrm>
        </p:spPr>
        <p:txBody>
          <a:bodyPr/>
          <a:lstStyle/>
          <a:p>
            <a:pPr algn="ctr"/>
            <a:r>
              <a:rPr lang="pl-PL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CYBERPRZESTĘPSTWO</a:t>
            </a:r>
            <a:endParaRPr lang="pl-PL" b="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0034" y="1285860"/>
            <a:ext cx="8286808" cy="5000660"/>
          </a:xfrm>
        </p:spPr>
        <p:txBody>
          <a:bodyPr>
            <a:normAutofit/>
          </a:bodyPr>
          <a:lstStyle/>
          <a:p>
            <a:pPr algn="just"/>
            <a:r>
              <a:rPr lang="pl-PL" altLang="pl-PL" sz="2400" b="1" dirty="0" smtClean="0"/>
              <a:t>to zarówno czyn karalny, który może być popełniony w sieci Internet, jak również czyn popełniony przy wykorzystaniu technik komputerowych</a:t>
            </a:r>
          </a:p>
          <a:p>
            <a:pPr algn="just"/>
            <a:r>
              <a:rPr lang="pl-PL" altLang="pl-PL" sz="2400" dirty="0" smtClean="0"/>
              <a:t>(</a:t>
            </a:r>
            <a:r>
              <a:rPr lang="pl-PL" altLang="pl-PL" sz="2400" dirty="0" err="1" smtClean="0"/>
              <a:t>hacking</a:t>
            </a:r>
            <a:r>
              <a:rPr lang="pl-PL" altLang="pl-PL" sz="2400" dirty="0" smtClean="0"/>
              <a:t>, sabotaż komputerowy, </a:t>
            </a:r>
            <a:r>
              <a:rPr lang="pl-PL" sz="2400" dirty="0" smtClean="0"/>
              <a:t>oszustwa popełniane przy wykorzystaniu sieci Internet, </a:t>
            </a:r>
            <a:r>
              <a:rPr lang="pl-PL" altLang="pl-PL" sz="2400" dirty="0" smtClean="0"/>
              <a:t>fałszowanie środków płatniczych, </a:t>
            </a:r>
            <a:r>
              <a:rPr lang="pl-PL" sz="2400" dirty="0" smtClean="0"/>
              <a:t>przestępczość związana z bankowością elektroniczną, </a:t>
            </a:r>
            <a:r>
              <a:rPr lang="pl-PL" altLang="pl-PL" sz="2400" dirty="0" smtClean="0"/>
              <a:t>pranie brudnych pieniędzy, </a:t>
            </a:r>
            <a:r>
              <a:rPr lang="pl-PL" sz="2400" dirty="0" smtClean="0"/>
              <a:t>przestępstwa „intelektualne”, handel ludźmi, handel narządami ludzkimi, przestępstwa </a:t>
            </a:r>
            <a:r>
              <a:rPr lang="pl-PL" sz="2400" dirty="0" err="1" smtClean="0"/>
              <a:t>okołoprostytucyjne</a:t>
            </a:r>
            <a:r>
              <a:rPr lang="pl-PL" sz="2400" dirty="0" smtClean="0"/>
              <a:t>, nielegalny handel – sprzedaż za pośrednictwem sieci Internet przedmiotów, którymi obrót na terenie RP jest zabroniony, przestępstwa „z nienawiści”, pedofilia i pornografia dziecięca</a:t>
            </a:r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85786" y="428604"/>
            <a:ext cx="43577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i="1" dirty="0" smtClean="0"/>
              <a:t>Spotkania z osobami poznanymi w </a:t>
            </a:r>
            <a:r>
              <a:rPr lang="pl-PL" sz="2800" i="1" dirty="0" err="1" smtClean="0"/>
              <a:t>internecie</a:t>
            </a:r>
            <a:r>
              <a:rPr lang="pl-PL" sz="2800" i="1" dirty="0" smtClean="0"/>
              <a:t> mogą być niebezpieczne! Jeżeli planujesz spotkanie z internetowym znajomym, pamiętaj, aby </a:t>
            </a:r>
            <a:r>
              <a:rPr lang="pl-PL" sz="2800" b="1" i="1" u="sng" dirty="0" smtClean="0">
                <a:solidFill>
                  <a:srgbClr val="FF0000"/>
                </a:solidFill>
              </a:rPr>
              <a:t>zawsze skonsultować to z rodzicami!!!</a:t>
            </a:r>
            <a:r>
              <a:rPr lang="pl-PL" sz="2800" i="1" dirty="0" smtClean="0"/>
              <a:t> Na spotkania umawiaj się tylko w miejscach publicznych i idź na nie w towarzystwie rodziców lub innej zaufanej dorosłej osoby.</a:t>
            </a:r>
            <a:endParaRPr lang="pl-PL" sz="2800" dirty="0"/>
          </a:p>
        </p:txBody>
      </p:sp>
      <p:pic>
        <p:nvPicPr>
          <p:cNvPr id="25602" name="Picture 2" descr="http://www.ecopuf.pl/foto_allegro/island/island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714356"/>
            <a:ext cx="3286121" cy="4929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214290"/>
            <a:ext cx="7772400" cy="22169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i="1" dirty="0" smtClean="0"/>
              <a:t>     Internet to skarbnica wiedzy, ale pamiętaj, że nie wszystkie informacje, które w nim znajdziesz, muszą być prawdziwe! Staraj się zawsze sprawdzić ich wiarygodność.</a:t>
            </a:r>
            <a:endParaRPr lang="pl-PL" dirty="0"/>
          </a:p>
        </p:txBody>
      </p:sp>
      <p:pic>
        <p:nvPicPr>
          <p:cNvPr id="8194" name="Picture 2" descr="http://4.bp.blogspot.com/_fwRSkvYPWw8/Rs0XXwMNYcI/AAAAAAAAARQ/SPnnDI7Dtww/s400/intern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428868"/>
            <a:ext cx="3524250" cy="363855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57224" y="642918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i="1" dirty="0" smtClean="0"/>
              <a:t>Jeżeli chcesz coś kupić w </a:t>
            </a:r>
            <a:r>
              <a:rPr lang="pl-PL" sz="2400" i="1" dirty="0" err="1" smtClean="0"/>
              <a:t>internecie</a:t>
            </a:r>
            <a:r>
              <a:rPr lang="pl-PL" sz="2400" i="1" dirty="0" smtClean="0"/>
              <a:t>, zawsze skonsultuj to z rodzicami. Nigdy nie podawaj numeru karty kredytowej i nie wypełniaj internetowych formularzy bez wiedzy i zgody rodziców.</a:t>
            </a:r>
            <a:endParaRPr lang="pl-PL" sz="2400" dirty="0"/>
          </a:p>
        </p:txBody>
      </p:sp>
      <p:pic>
        <p:nvPicPr>
          <p:cNvPr id="22530" name="Picture 2" descr="http://nicalbonic.blox.pl/resource/zakupy_w_internec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643182"/>
            <a:ext cx="424815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428596" y="6143644"/>
            <a:ext cx="2643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/>
              <a:t>Źródło: Cogito</a:t>
            </a:r>
            <a:br>
              <a:rPr lang="pl-PL" sz="1000" dirty="0" smtClean="0"/>
            </a:br>
            <a:r>
              <a:rPr lang="pl-PL" sz="1000" dirty="0" smtClean="0"/>
              <a:t>Autor: Marek Łuszczyna</a:t>
            </a:r>
            <a:br>
              <a:rPr lang="pl-PL" sz="1000" dirty="0" smtClean="0"/>
            </a:br>
            <a:r>
              <a:rPr lang="pl-PL" sz="1000" dirty="0" smtClean="0"/>
              <a:t>14/12/2007</a:t>
            </a:r>
            <a:endParaRPr lang="pl-PL" sz="1000" dirty="0"/>
          </a:p>
        </p:txBody>
      </p:sp>
      <p:pic>
        <p:nvPicPr>
          <p:cNvPr id="3074" name="Picture 2" descr="http://www.cbgps.pl/alleg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928934"/>
            <a:ext cx="1857388" cy="527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Świstak.pl - darmowy serwis aukcyj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857628"/>
            <a:ext cx="2333625" cy="552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6000792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Jeśli doświadczasz </a:t>
            </a:r>
            <a:r>
              <a:rPr lang="pl-PL" dirty="0" err="1" smtClean="0">
                <a:solidFill>
                  <a:srgbClr val="FF0000"/>
                </a:solidFill>
              </a:rPr>
              <a:t>cyberprzemocy</a:t>
            </a:r>
            <a:r>
              <a:rPr lang="pl-PL" dirty="0" smtClean="0">
                <a:solidFill>
                  <a:srgbClr val="FF0000"/>
                </a:solidFill>
              </a:rPr>
              <a:t>: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00100" y="1928802"/>
            <a:ext cx="61436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1. Nie odpowiadaj na zaczepki 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2. Nie kasuj wiadomości, jakie dostajesz 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3. Zrób </a:t>
            </a:r>
            <a:r>
              <a:rPr lang="pl-PL" sz="2400" dirty="0" err="1" smtClean="0"/>
              <a:t>screen</a:t>
            </a:r>
            <a:r>
              <a:rPr lang="pl-PL" sz="2400" dirty="0" smtClean="0"/>
              <a:t>  ekranu</a:t>
            </a:r>
            <a:br>
              <a:rPr lang="pl-PL" sz="2400" dirty="0" smtClean="0"/>
            </a:br>
            <a:endParaRPr lang="pl-PL" sz="2400" dirty="0" smtClean="0"/>
          </a:p>
          <a:p>
            <a:r>
              <a:rPr lang="pl-PL" sz="2400" dirty="0" smtClean="0"/>
              <a:t>4. Zawsze poinformuj rodziców lub   opiekuna 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428596" y="6500834"/>
            <a:ext cx="26432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/>
              <a:t>Źródło: </a:t>
            </a:r>
            <a:r>
              <a:rPr lang="pl-PL" sz="1100" dirty="0" err="1" smtClean="0"/>
              <a:t>www.bezpiecznyinternet.org</a:t>
            </a:r>
            <a:r>
              <a:rPr lang="pl-PL" sz="1100" dirty="0" smtClean="0"/>
              <a:t>/</a:t>
            </a:r>
            <a:endParaRPr lang="pl-PL" sz="11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Gdzie szukać Pomocy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572559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Gdzie szukać pomocy?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85728"/>
            <a:ext cx="864399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9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Nowy obraz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00042"/>
            <a:ext cx="8715436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Czym jest CYBERPRZEMOC?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6" name="Symbol zastępczy zawartości 5" descr="img-9948-1637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357298"/>
            <a:ext cx="8072494" cy="500066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2714620"/>
            <a:ext cx="7772400" cy="2214578"/>
          </a:xfrm>
        </p:spPr>
        <p:txBody>
          <a:bodyPr/>
          <a:lstStyle/>
          <a:p>
            <a:pPr algn="ctr"/>
            <a:r>
              <a:rPr lang="pl-PL" sz="4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 na koniec…</a:t>
            </a:r>
            <a:br>
              <a:rPr lang="pl-PL" sz="4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pl-PL" sz="44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kilka prawd o INTERNECIE…</a:t>
            </a:r>
            <a:endParaRPr lang="pl-PL" sz="44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ernet - Tu wszystko staje się możliw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52"/>
            <a:ext cx="4762500" cy="635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zieckowsiec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"/>
            <a:ext cx="9144000" cy="678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eśli wrzucasz coś do sieci choćby na chwilę - Pamiętaj, że zostanie tam na zawsz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14290"/>
            <a:ext cx="4000528" cy="6240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szukam-osoby-ktora-chcialaby-skupowac-kradzione-samochody-komenda-policji-napisz-na-priv-na-facebook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DZIĘKUJĘ ZA UWAGĘ</a:t>
            </a:r>
            <a:endParaRPr lang="pl-P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7558086" cy="9144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pl-PL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</a:t>
            </a:r>
            <a:r>
              <a:rPr lang="pl-PL" b="1" spc="1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pl-PL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CYBERPRZEMOC</a:t>
            </a:r>
            <a:endParaRPr lang="pl-PL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8596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800" dirty="0" smtClean="0"/>
              <a:t>	 to inaczej przemoc z użyciem mediów elektronicznych – przede wszystkim Internetu i telefonów komórkowych.</a:t>
            </a:r>
            <a:endParaRPr lang="pl-PL" sz="2800" dirty="0"/>
          </a:p>
        </p:txBody>
      </p:sp>
      <p:pic>
        <p:nvPicPr>
          <p:cNvPr id="7170" name="Picture 2" descr="http://www.mikrochip.pl/site/images/stories/mikro/tech/kompute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1" y="3857629"/>
            <a:ext cx="3121200" cy="2390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az 5" descr="1943_900_9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786190"/>
            <a:ext cx="3119434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85860"/>
            <a:ext cx="6000760" cy="4572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sz="4000" dirty="0" smtClean="0"/>
              <a:t>     Charakterystyczną cechą </a:t>
            </a:r>
            <a:r>
              <a:rPr lang="pl-PL" sz="4000" dirty="0" err="1" smtClean="0"/>
              <a:t>cyberprzemocy</a:t>
            </a:r>
            <a:r>
              <a:rPr lang="pl-PL" sz="4000" dirty="0" smtClean="0"/>
              <a:t>, wyróżniającą ją od przemocy tradycyjnej, jest jej </a:t>
            </a:r>
            <a:r>
              <a:rPr lang="pl-PL" sz="4000" b="1" dirty="0" smtClean="0">
                <a:solidFill>
                  <a:srgbClr val="FF0000"/>
                </a:solidFill>
              </a:rPr>
              <a:t>ciągłość trwania</a:t>
            </a:r>
            <a:r>
              <a:rPr lang="pl-PL" sz="4000" b="1" dirty="0" smtClean="0"/>
              <a:t>. </a:t>
            </a:r>
            <a:r>
              <a:rPr lang="pl-PL" sz="4000" dirty="0" err="1" smtClean="0"/>
              <a:t>Cyberprzemoc</a:t>
            </a:r>
            <a:r>
              <a:rPr lang="pl-PL" sz="4000" dirty="0" smtClean="0"/>
              <a:t> nie kończy się wraz z wyłączeniem komputera, przenosi się na szkolne życie dziecka. Dziecko w takiej sytuacji żyje w nieustannym poczuciu zagrożenia – obawia się następnych ataków lub reakcji kolejnych osób, które są świadkami jego upokorzenia. Często również czuje się osamotnione.</a:t>
            </a:r>
            <a:endParaRPr lang="pl-PL" altLang="pl-PL" sz="4000" u="sng" dirty="0" smtClean="0"/>
          </a:p>
          <a:p>
            <a:pPr>
              <a:buNone/>
            </a:pPr>
            <a:endParaRPr lang="pl-PL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z15316064Q,Cyberprzemo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357299"/>
            <a:ext cx="3143272" cy="4038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i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Lucida Sans Unicode" pitchFamily="34" charset="0"/>
                <a:ea typeface="Microsoft YaHei"/>
                <a:cs typeface="Lucida Sans Unicode" pitchFamily="34" charset="0"/>
              </a:rPr>
              <a:t/>
            </a:r>
            <a:br>
              <a:rPr lang="pl-PL" sz="4400" i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Lucida Sans Unicode" pitchFamily="34" charset="0"/>
                <a:ea typeface="Microsoft YaHei"/>
                <a:cs typeface="Lucida Sans Unicode" pitchFamily="34" charset="0"/>
              </a:rPr>
            </a:br>
            <a:r>
              <a:rPr lang="pl-PL" sz="4400" spc="-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ucida Sans Unicode" pitchFamily="34" charset="0"/>
                <a:ea typeface="Microsoft YaHei"/>
                <a:cs typeface="Lucida Sans Unicode" pitchFamily="34" charset="0"/>
              </a:rPr>
              <a:t>Formy</a:t>
            </a:r>
            <a:r>
              <a:rPr lang="pl-PL" sz="4400" i="1" spc="-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ucida Sans Unicode" pitchFamily="34" charset="0"/>
                <a:ea typeface="Microsoft YaHei"/>
                <a:cs typeface="Lucida Sans Unicode" pitchFamily="34" charset="0"/>
              </a:rPr>
              <a:t> </a:t>
            </a:r>
            <a:r>
              <a:rPr lang="pl-PL" sz="4400" spc="-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ucida Sans Unicode" pitchFamily="34" charset="0"/>
                <a:ea typeface="Microsoft YaHei"/>
                <a:cs typeface="Lucida Sans Unicode" pitchFamily="34" charset="0"/>
              </a:rPr>
              <a:t>cyberprzemocy</a:t>
            </a:r>
            <a:r>
              <a:rPr lang="pl-PL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pl-PL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ucida Sans Unicode" pitchFamily="34" charset="0"/>
                <a:cs typeface="Lucida Sans Unicode" pitchFamily="34" charset="0"/>
              </a:rPr>
            </a:b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pl-PL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Flaming</a:t>
            </a:r>
            <a:r>
              <a:rPr lang="pl-PL" dirty="0" smtClean="0">
                <a:latin typeface="Tahoma" pitchFamily="34" charset="0"/>
                <a:cs typeface="Tahoma" pitchFamily="34" charset="0"/>
              </a:rPr>
              <a:t> – kłótnia internetowa nazywana również wojną na obelgi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pl-PL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Sexting</a:t>
            </a:r>
            <a:r>
              <a:rPr lang="pl-PL" dirty="0" smtClean="0">
                <a:latin typeface="Tahoma" pitchFamily="34" charset="0"/>
                <a:cs typeface="Tahoma" pitchFamily="34" charset="0"/>
              </a:rPr>
              <a:t> – wysyłanie wiadomości lub pornograficznych fotografii, przede wszystkim między telefonami komórkowymi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pl-PL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Grooming</a:t>
            </a:r>
            <a:r>
              <a:rPr lang="pl-PL" dirty="0" smtClean="0">
                <a:latin typeface="Tahoma" pitchFamily="34" charset="0"/>
                <a:cs typeface="Tahoma" pitchFamily="34" charset="0"/>
              </a:rPr>
              <a:t> – uwodzenie przez Internet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pl-PL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Stalking</a:t>
            </a:r>
            <a:r>
              <a:rPr lang="pl-PL" dirty="0" smtClean="0">
                <a:latin typeface="Tahoma" pitchFamily="34" charset="0"/>
                <a:cs typeface="Tahoma" pitchFamily="34" charset="0"/>
              </a:rPr>
              <a:t> – używanie Internetu i innych mediów elektronicznych do nękania drugiej osoby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dirty="0" smtClean="0">
                <a:solidFill>
                  <a:srgbClr val="FF0000"/>
                </a:solidFill>
              </a:rPr>
              <a:t>Do działań określanych jako cyberprzemoc zalicza się m.in.: </a:t>
            </a:r>
            <a:r>
              <a:rPr lang="pl-PL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</a:t>
            </a:r>
            <a:endParaRPr lang="pl-PL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4086228" cy="4572000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wyzywanie, straszenie poniżanie kogoś w Internecie lub przy użyciu telefonu</a:t>
            </a:r>
          </a:p>
          <a:p>
            <a:r>
              <a:rPr lang="pl-PL" dirty="0" smtClean="0"/>
              <a:t>robienie komuś zdjęć lub rejestrowanie filmów bez jego zgody</a:t>
            </a:r>
          </a:p>
          <a:p>
            <a:r>
              <a:rPr lang="pl-PL" dirty="0" smtClean="0"/>
              <a:t>publikowanie w Internecie lub rozsyłanie telefonem zdjęć, filmów lub tekstów, które kogoś obrażają lub ośmieszają</a:t>
            </a:r>
          </a:p>
          <a:p>
            <a:r>
              <a:rPr lang="pl-PL" dirty="0" smtClean="0"/>
              <a:t>podszywane się pod kogoś w Sieci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6148" name="Picture 4" descr="http://maryslarson.com/cyberbull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643050"/>
            <a:ext cx="3429024" cy="4389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642910" y="6500834"/>
            <a:ext cx="19288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 smtClean="0"/>
              <a:t>www.cyberprzemoc.pl</a:t>
            </a:r>
            <a:endParaRPr lang="pl-PL" sz="1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Gdzie możemy się spotkać z </a:t>
            </a:r>
            <a:r>
              <a:rPr lang="pl-PL" dirty="0" err="1" smtClean="0">
                <a:solidFill>
                  <a:srgbClr val="FF0000"/>
                </a:solidFill>
              </a:rPr>
              <a:t>cyberprzemocą</a:t>
            </a:r>
            <a:r>
              <a:rPr lang="pl-PL" dirty="0" smtClean="0">
                <a:solidFill>
                  <a:srgbClr val="FF0000"/>
                </a:solidFill>
              </a:rPr>
              <a:t>?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857365"/>
            <a:ext cx="2571768" cy="85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571744"/>
            <a:ext cx="2562225" cy="723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135" name="Picture 7" descr="http://www.endgame.nl/E-ma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500438"/>
            <a:ext cx="1023928" cy="10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137" name="Picture 9" descr="http://www.proultras.yoyo.pl/images/gg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000496" y="3708799"/>
            <a:ext cx="2428892" cy="1012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5000636"/>
            <a:ext cx="1790700" cy="438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14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5929330"/>
            <a:ext cx="1838325" cy="495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Obraz 12" descr="faceboo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2" y="4286256"/>
            <a:ext cx="3071834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Obraz 13" descr="InstagramLogo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763" y="5500702"/>
            <a:ext cx="2590792" cy="92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Obraz 14" descr="Snapchat-log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14744" y="5357826"/>
            <a:ext cx="2000264" cy="871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Obraz 11" descr="1943_900_9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29454" y="1785926"/>
            <a:ext cx="1643074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Obraz 15" descr="as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786" y="3000372"/>
            <a:ext cx="2643206" cy="10001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772400" cy="914400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0000"/>
                </a:solidFill>
              </a:rPr>
              <a:t>SKĄD BIERZE SIĘ CYBERPRZEMOC</a:t>
            </a:r>
            <a:endParaRPr lang="pl-PL" sz="3600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285852" y="1500174"/>
            <a:ext cx="6572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smtClean="0"/>
              <a:t>przeżywanie radości ze zwyciężania, wynikające na przykład z potrzeby potwierdzenia swojej pozycji w grupie, bądź zbudowania swego wizerunku. </a:t>
            </a:r>
          </a:p>
          <a:p>
            <a:pPr>
              <a:buFont typeface="Arial" pitchFamily="34" charset="0"/>
              <a:buChar char="•"/>
            </a:pPr>
            <a:endParaRPr lang="pl-PL" sz="2800" dirty="0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428596" y="6350169"/>
            <a:ext cx="757242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Źródło: Adam 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Czesławiak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„</a:t>
            </a:r>
            <a:r>
              <a:rPr lang="pl-PL" sz="900" b="1" dirty="0" smtClean="0"/>
              <a:t>CYBERBULLYING. WSTĘPNE SPOJRZENIE NA ZJAWISKO  WIRTUALNEJ AGRESJI WŚRÓD MŁODZIEŻY”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357290" y="3643314"/>
            <a:ext cx="628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smtClean="0"/>
              <a:t>„wyrównanie krzywd”</a:t>
            </a:r>
          </a:p>
          <a:p>
            <a:pPr>
              <a:buFont typeface="Arial" pitchFamily="34" charset="0"/>
              <a:buChar char="•"/>
            </a:pPr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poczucie anonimowości sprawcy</a:t>
            </a:r>
            <a:endParaRPr lang="pl-PL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  <p:bldP spid="6" grpId="0" build="p"/>
    </p:bld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1330</TotalTime>
  <Words>782</Words>
  <Application>Microsoft Office PowerPoint</Application>
  <PresentationFormat>Pokaz na ekranie (4:3)</PresentationFormat>
  <Paragraphs>61</Paragraphs>
  <Slides>35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6" baseType="lpstr">
      <vt:lpstr>Microsoft YaHei</vt:lpstr>
      <vt:lpstr>Arial</vt:lpstr>
      <vt:lpstr>Calibri</vt:lpstr>
      <vt:lpstr>Corbel</vt:lpstr>
      <vt:lpstr>Franklin Gothic Book</vt:lpstr>
      <vt:lpstr>Lucida Sans Unicode</vt:lpstr>
      <vt:lpstr>Tahoma</vt:lpstr>
      <vt:lpstr>Times New Roman</vt:lpstr>
      <vt:lpstr>Wingdings</vt:lpstr>
      <vt:lpstr>Wingdings 2</vt:lpstr>
      <vt:lpstr>Techniczny</vt:lpstr>
      <vt:lpstr>Prezentacja programu PowerPoint</vt:lpstr>
      <vt:lpstr>CYBERPRZESTĘPSTWO</vt:lpstr>
      <vt:lpstr>Czym jest CYBERPRZEMOC?</vt:lpstr>
      <vt:lpstr>         CYBERPRZEMOC</vt:lpstr>
      <vt:lpstr>Prezentacja programu PowerPoint</vt:lpstr>
      <vt:lpstr> Formy cyberprzemocy </vt:lpstr>
      <vt:lpstr>Do działań określanych jako cyberprzemoc zalicza się m.in.:  </vt:lpstr>
      <vt:lpstr>Gdzie możemy się spotkać z cyberprzemocą?</vt:lpstr>
      <vt:lpstr>SKĄD BIERZE SIĘ CYBERPRZEMOC</vt:lpstr>
      <vt:lpstr>Prezentacja programu PowerPoint</vt:lpstr>
      <vt:lpstr>Prezentacja programu PowerPoint</vt:lpstr>
      <vt:lpstr>Prezentacja programu PowerPoint</vt:lpstr>
      <vt:lpstr> Jak uniknąć cyberprzemocy?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Jeśli doświadczasz cyberprzemocy:</vt:lpstr>
      <vt:lpstr>Gdzie szukać Pomocy</vt:lpstr>
      <vt:lpstr>Prezentacja programu PowerPoint</vt:lpstr>
      <vt:lpstr>Gdzie szukać pomocy?</vt:lpstr>
      <vt:lpstr>Prezentacja programu PowerPoint</vt:lpstr>
      <vt:lpstr>Prezentacja programu PowerPoint</vt:lpstr>
      <vt:lpstr>Prezentacja programu PowerPoint</vt:lpstr>
      <vt:lpstr>A na koniec… kilka prawd o INTERNECIE…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Dariusz Kolinski</dc:creator>
  <cp:lastModifiedBy>USER</cp:lastModifiedBy>
  <cp:revision>132</cp:revision>
  <dcterms:created xsi:type="dcterms:W3CDTF">2010-03-24T11:18:13Z</dcterms:created>
  <dcterms:modified xsi:type="dcterms:W3CDTF">2020-12-08T14:13:36Z</dcterms:modified>
</cp:coreProperties>
</file>